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66" r:id="rId4"/>
    <p:sldId id="257" r:id="rId5"/>
    <p:sldId id="258" r:id="rId6"/>
    <p:sldId id="268" r:id="rId7"/>
    <p:sldId id="278" r:id="rId8"/>
    <p:sldId id="260" r:id="rId9"/>
    <p:sldId id="261" r:id="rId10"/>
    <p:sldId id="262" r:id="rId12"/>
    <p:sldId id="263" r:id="rId13"/>
    <p:sldId id="264" r:id="rId14"/>
    <p:sldId id="265" r:id="rId15"/>
    <p:sldId id="286" r:id="rId16"/>
    <p:sldId id="287" r:id="rId17"/>
    <p:sldId id="288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3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576" y="66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EE219-E27A-4B86-9AAE-28A52664DD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E1C98-F53A-4B7F-BC5E-A24C33AC0F8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709737"/>
            <a:ext cx="6819900" cy="3438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0504" y="503583"/>
            <a:ext cx="75272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Chassis revision and production</a:t>
            </a:r>
            <a:endParaRPr lang="en-US" sz="2800" b="1"/>
          </a:p>
          <a:p>
            <a:endParaRPr lang="en-US" sz="2800" b="1" dirty="0"/>
          </a:p>
        </p:txBody>
      </p:sp>
      <p:sp>
        <p:nvSpPr>
          <p:cNvPr id="2" name="Text Box 1"/>
          <p:cNvSpPr txBox="1"/>
          <p:nvPr/>
        </p:nvSpPr>
        <p:spPr>
          <a:xfrm>
            <a:off x="8244840" y="5471160"/>
            <a:ext cx="3688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Presentered  by Hasinu Ravishka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14537"/>
            <a:ext cx="3048000" cy="2828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313" y="384313"/>
            <a:ext cx="340580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Move servo</a:t>
            </a:r>
            <a:endParaRPr lang="en-US" sz="2800" dirty="0"/>
          </a:p>
        </p:txBody>
      </p:sp>
      <p:sp>
        <p:nvSpPr>
          <p:cNvPr id="2" name="Text Box 1"/>
          <p:cNvSpPr txBox="1"/>
          <p:nvPr/>
        </p:nvSpPr>
        <p:spPr>
          <a:xfrm>
            <a:off x="1197610" y="2968625"/>
            <a:ext cx="3374390" cy="2846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>
                <a:sym typeface="+mn-ea"/>
              </a:rPr>
              <a:t> Tools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create sketch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extrude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loft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mirror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fillet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joint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construct</a:t>
            </a:r>
            <a:endParaRPr lang="en-US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joint</a:t>
            </a:r>
            <a:endParaRPr lang="en-US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new body</a:t>
            </a:r>
            <a:endParaRPr lang="en-US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move tool</a:t>
            </a:r>
            <a:endParaRPr lang="en-US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970520" y="3703320"/>
            <a:ext cx="40690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This servo motor has a built-in 3-wire connector: just plug 3 jumper wires into the connector and then plug the other end of the jumper wires into a breadboard. To make it easier to remember which wire is which, use corresponding white, red, and black jumper wires to match the servo motor wires.f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12" y="2247900"/>
            <a:ext cx="3990975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826" y="384313"/>
            <a:ext cx="43997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Move ultrasonic sensor</a:t>
            </a:r>
            <a:endParaRPr lang="en-US" sz="2800" dirty="0"/>
          </a:p>
        </p:txBody>
      </p:sp>
      <p:sp>
        <p:nvSpPr>
          <p:cNvPr id="2" name="Text Box 1"/>
          <p:cNvSpPr txBox="1"/>
          <p:nvPr/>
        </p:nvSpPr>
        <p:spPr>
          <a:xfrm>
            <a:off x="5104130" y="4825365"/>
            <a:ext cx="31629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width - 8.9mm</a:t>
            </a:r>
            <a:endParaRPr lang="en-US"/>
          </a:p>
          <a:p>
            <a:r>
              <a:rPr lang="en-US">
                <a:sym typeface="+mn-ea"/>
              </a:rPr>
              <a:t>length - 43.50mm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height - 17.76mm</a:t>
            </a:r>
            <a:endParaRPr lang="en-US"/>
          </a:p>
          <a:p>
            <a:endParaRPr lang="en-US"/>
          </a:p>
          <a:p>
            <a:endParaRPr lang="en-US"/>
          </a:p>
        </p:txBody>
      </p:sp>
      <p:cxnSp>
        <p:nvCxnSpPr>
          <p:cNvPr id="3" name="Curved Connector 2"/>
          <p:cNvCxnSpPr/>
          <p:nvPr/>
        </p:nvCxnSpPr>
        <p:spPr>
          <a:xfrm rot="10800000">
            <a:off x="7138670" y="3597275"/>
            <a:ext cx="1458595" cy="1228090"/>
          </a:xfrm>
          <a:prstGeom prst="curvedConnector3">
            <a:avLst>
              <a:gd name="adj1" fmla="val 49978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Content Placeholder 5" descr="Capture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42895"/>
            <a:ext cx="3962400" cy="33369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900160" y="247015"/>
            <a:ext cx="3139440" cy="6364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The HC-SR04 Ultrasonic Range Sensor Features:</a:t>
            </a:r>
            <a:endParaRPr lang="en-US"/>
          </a:p>
          <a:p>
            <a:endParaRPr lang="en-US"/>
          </a:p>
          <a:p>
            <a:pPr marL="342900" indent="-342900">
              <a:buAutoNum type="arabicPeriod"/>
            </a:pPr>
            <a:r>
              <a:rPr lang="en-US"/>
              <a:t>Input Voltage: 5V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Current Draw: 20mA (Max)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Digital Output: 5V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Digital Output: 0V (Low)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Working Temperature: -15°C to 70°C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Sensing Angle: 30° Cone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Angle of Effect: 15° Cone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Ultrasonic Frequency: 40kHz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Range: 2cm - 400cm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Dimensions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Length: 43mm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Width: 20mm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Height (with transmitters): 15mm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Centre screw hole distance: 40mm x 15mm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Screw hole diameter: 1mm (M1)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Transmitter diameter: 8mm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75" y="2157412"/>
            <a:ext cx="4133850" cy="2543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3096" y="503583"/>
            <a:ext cx="394914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Move </a:t>
            </a:r>
            <a:r>
              <a:rPr lang="en-US" sz="2800" dirty="0" err="1" smtClean="0"/>
              <a:t>weel</a:t>
            </a:r>
            <a:endParaRPr lang="en-US" sz="2800" dirty="0"/>
          </a:p>
        </p:txBody>
      </p:sp>
      <p:pic>
        <p:nvPicPr>
          <p:cNvPr id="2" name="Content Placeholder 1" descr="Capture 1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9075" y="4301490"/>
            <a:ext cx="3810000" cy="2286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500120" y="4957445"/>
            <a:ext cx="41446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Dimensions: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Wheel Diameter (no tire): 63mm.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Wheel Diameter (with tire): 67.5mm.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Max Width: 10.9mm.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300085" y="588645"/>
            <a:ext cx="3891915" cy="5154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/>
              <a:t>Wheel Features: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Sturdy 5 Spoke design.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Injection moulded with matte white ABS.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ABS used is lightweight and has very good mechanical properties .making them durable and difficult to break.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Supplied with rubber 0-rings that fit to the wheel and act as tyers.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Push fit for 3mm d-shaft motors.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ABS wheel material is fully recyclable.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front and top</a:t>
            </a:r>
            <a:endParaRPr lang="en-US"/>
          </a:p>
        </p:txBody>
      </p:sp>
      <p:pic>
        <p:nvPicPr>
          <p:cNvPr id="4" name="Content Placeholder 3" descr="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058035"/>
            <a:ext cx="5181600" cy="3886200"/>
          </a:xfrm>
          <a:prstGeom prst="rect">
            <a:avLst/>
          </a:prstGeom>
        </p:spPr>
      </p:pic>
      <p:pic>
        <p:nvPicPr>
          <p:cNvPr id="5" name="Content Placeholder 4" descr="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1050" y="2058670"/>
            <a:ext cx="3263265" cy="38855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left view</a:t>
            </a:r>
            <a:endParaRPr lang="en-US"/>
          </a:p>
        </p:txBody>
      </p:sp>
      <p:pic>
        <p:nvPicPr>
          <p:cNvPr id="5" name="Content Placeholder 4" descr="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058035"/>
            <a:ext cx="5181600" cy="3886200"/>
          </a:xfrm>
          <a:prstGeom prst="rect">
            <a:avLst/>
          </a:prstGeom>
        </p:spPr>
      </p:pic>
      <p:pic>
        <p:nvPicPr>
          <p:cNvPr id="6" name="Content Placeholder 5" descr="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035"/>
            <a:ext cx="51816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 to the box</a:t>
            </a:r>
            <a:endParaRPr lang="en-US"/>
          </a:p>
        </p:txBody>
      </p:sp>
      <p:pic>
        <p:nvPicPr>
          <p:cNvPr id="5" name="Content Placeholder 4" descr="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05200" y="2058035"/>
            <a:ext cx="5181600" cy="3886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181465" y="2092325"/>
            <a:ext cx="61595" cy="39001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561715" y="6054090"/>
            <a:ext cx="5128895" cy="30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9719310" y="3090545"/>
            <a:ext cx="2087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Box length is  141.00mm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467860" y="6283960"/>
            <a:ext cx="3639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Box width is  94.00mm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21000"/>
          </a:blip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41725" y="2597150"/>
            <a:ext cx="92202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b="1"/>
              <a:t>THANK YOU </a:t>
            </a:r>
            <a:endParaRPr lang="en-US" sz="4400" b="1"/>
          </a:p>
        </p:txBody>
      </p:sp>
      <p:sp>
        <p:nvSpPr>
          <p:cNvPr id="3" name="Text Box 2"/>
          <p:cNvSpPr txBox="1"/>
          <p:nvPr/>
        </p:nvSpPr>
        <p:spPr>
          <a:xfrm>
            <a:off x="9265285" y="5715000"/>
            <a:ext cx="254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ID - 22098675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1576387"/>
            <a:ext cx="4629150" cy="3705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348" y="384313"/>
            <a:ext cx="648031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Back view</a:t>
            </a:r>
            <a:endParaRPr lang="en-US" sz="2800" b="1" dirty="0"/>
          </a:p>
        </p:txBody>
      </p:sp>
      <p:sp>
        <p:nvSpPr>
          <p:cNvPr id="2" name="Text Box 1"/>
          <p:cNvSpPr txBox="1"/>
          <p:nvPr/>
        </p:nvSpPr>
        <p:spPr>
          <a:xfrm>
            <a:off x="9357360" y="2651760"/>
            <a:ext cx="2545080" cy="2338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</a:t>
            </a:r>
            <a:r>
              <a:rPr lang="en-US" sz="2000"/>
              <a:t>Tools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create sketch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extrude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loft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mirror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fillet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joint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construct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623300" y="5486400"/>
            <a:ext cx="327914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supports</a:t>
            </a:r>
            <a:endParaRPr lang="en-US" sz="2000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microcontroller suport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battery holder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70" y="1242392"/>
            <a:ext cx="4714875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557" y="331304"/>
            <a:ext cx="652006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Front view</a:t>
            </a:r>
            <a:endParaRPr lang="en-US" sz="2800" b="1" dirty="0"/>
          </a:p>
        </p:txBody>
      </p:sp>
      <p:sp>
        <p:nvSpPr>
          <p:cNvPr id="3" name="Text Box 2"/>
          <p:cNvSpPr txBox="1"/>
          <p:nvPr/>
        </p:nvSpPr>
        <p:spPr>
          <a:xfrm>
            <a:off x="9311640" y="1478280"/>
            <a:ext cx="262128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 Tools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create sketch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extrude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loft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mirror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fillet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joint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construct</a:t>
            </a:r>
            <a:endParaRPr lang="en-US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joint</a:t>
            </a:r>
            <a:endParaRPr lang="en-US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new body</a:t>
            </a:r>
            <a:endParaRPr lang="en-US"/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863840" y="5120640"/>
            <a:ext cx="40538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supports</a:t>
            </a:r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ultrasonic sensor holder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ground sensor holder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bread board holder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25" y="1051877"/>
            <a:ext cx="3314700" cy="4505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357" y="384313"/>
            <a:ext cx="474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view</a:t>
            </a:r>
            <a:endParaRPr lang="en-US" dirty="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8427720" y="1341120"/>
            <a:ext cx="45720" cy="39776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9728835" y="2088515"/>
            <a:ext cx="208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141mm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9601200" y="1524000"/>
            <a:ext cx="152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length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632960" y="6096000"/>
            <a:ext cx="2545080" cy="15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5090160" y="6223635"/>
            <a:ext cx="2484120" cy="634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width -</a:t>
            </a:r>
            <a:endParaRPr lang="en-US"/>
          </a:p>
          <a:p>
            <a:r>
              <a:rPr lang="en-US"/>
              <a:t>94mm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ENT1178 - Coursework 2 components file v13 (4) v27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322" y="437322"/>
            <a:ext cx="359133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Left side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bottom</a:t>
            </a:r>
            <a:endParaRPr lang="en-US"/>
          </a:p>
        </p:txBody>
      </p:sp>
      <p:pic>
        <p:nvPicPr>
          <p:cNvPr id="4" name="Content Placeholder 3" descr="bottom ne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86530" y="2124075"/>
            <a:ext cx="4449445" cy="3907155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 flipV="1">
            <a:off x="551180" y="3642995"/>
            <a:ext cx="3808095" cy="675640"/>
          </a:xfrm>
          <a:prstGeom prst="bentConnector3">
            <a:avLst>
              <a:gd name="adj1" fmla="val 4999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 rot="5400000">
            <a:off x="3538855" y="4510405"/>
            <a:ext cx="1750695" cy="152019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7907020" y="3843020"/>
            <a:ext cx="2134235" cy="951865"/>
          </a:xfrm>
          <a:prstGeom prst="bentConnector3">
            <a:avLst>
              <a:gd name="adj1" fmla="val 50015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321945" y="4579620"/>
            <a:ext cx="1965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Chassis supporter for bottom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269615" y="6268720"/>
            <a:ext cx="2073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tunnel for ground sensor 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0256520" y="4590415"/>
            <a:ext cx="1566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ground sensor holder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37" y="2219325"/>
            <a:ext cx="6105525" cy="241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591" y="503583"/>
            <a:ext cx="373711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Move battery pack</a:t>
            </a:r>
            <a:endParaRPr lang="en-US" sz="2800" dirty="0"/>
          </a:p>
        </p:txBody>
      </p:sp>
      <p:cxnSp>
        <p:nvCxnSpPr>
          <p:cNvPr id="2" name="Elbow Connector 1"/>
          <p:cNvCxnSpPr/>
          <p:nvPr/>
        </p:nvCxnSpPr>
        <p:spPr>
          <a:xfrm rot="5400000" flipV="1">
            <a:off x="6648450" y="3811270"/>
            <a:ext cx="2303145" cy="1812290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7308215" y="5823585"/>
            <a:ext cx="34702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width - 46.70mm</a:t>
            </a:r>
            <a:endParaRPr lang="en-US"/>
          </a:p>
          <a:p>
            <a:r>
              <a:rPr lang="en-US"/>
              <a:t>length - 38.70mm</a:t>
            </a:r>
            <a:endParaRPr lang="en-US"/>
          </a:p>
          <a:p>
            <a:r>
              <a:rPr lang="en-US"/>
              <a:t>thin - 2.5mm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41960" y="4861560"/>
            <a:ext cx="6797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AAA Battery Holder type it is suitable for maintenance of all kinds of dc equipment.Easy to Install the battery is fixed by a stainless steel spring.It is very convenient to install and replace the battery, and it is not easy to damage.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7" y="2133600"/>
            <a:ext cx="5610225" cy="259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052" y="304800"/>
            <a:ext cx="471777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Move ground sensors</a:t>
            </a:r>
            <a:endParaRPr lang="en-US" sz="2800" dirty="0"/>
          </a:p>
        </p:txBody>
      </p:sp>
      <p:cxnSp>
        <p:nvCxnSpPr>
          <p:cNvPr id="2" name="Elbow Connector 1"/>
          <p:cNvCxnSpPr/>
          <p:nvPr/>
        </p:nvCxnSpPr>
        <p:spPr>
          <a:xfrm rot="5400000" flipV="1">
            <a:off x="7391400" y="4389120"/>
            <a:ext cx="1143000" cy="777240"/>
          </a:xfrm>
          <a:prstGeom prst="bentConnector3">
            <a:avLst>
              <a:gd name="adj1" fmla="val 50056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7574280" y="5775960"/>
            <a:ext cx="2468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length - 35.4mm</a:t>
            </a:r>
            <a:endParaRPr lang="en-US"/>
          </a:p>
          <a:p>
            <a:r>
              <a:rPr lang="en-US"/>
              <a:t>width - 10.65mm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20040" y="4724400"/>
            <a:ext cx="7284720" cy="1696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An infrared reflectance sensor forms the basis of the HW-006 (V1.3) line tracker sensor module. Typically, this is positioned at the end of a line that follows the robot chassis. This little tracking sensor module can identify items right in front of it in addition to light-to-dark line transitions.The recommended working voltage of the sensor module is 3.3V to 5V DC while its peak operating current is around 20mA to 30mA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376362"/>
            <a:ext cx="6438900" cy="410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817" y="450574"/>
            <a:ext cx="3988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Move </a:t>
            </a:r>
            <a:r>
              <a:rPr lang="en-US" sz="2800" dirty="0" err="1" smtClean="0"/>
              <a:t>microcontrol</a:t>
            </a:r>
            <a:endParaRPr lang="en-US" sz="2800" dirty="0"/>
          </a:p>
        </p:txBody>
      </p:sp>
      <p:sp>
        <p:nvSpPr>
          <p:cNvPr id="2" name="Text Box 1"/>
          <p:cNvSpPr txBox="1"/>
          <p:nvPr/>
        </p:nvSpPr>
        <p:spPr>
          <a:xfrm>
            <a:off x="8489950" y="5334000"/>
            <a:ext cx="2987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width - 21.08mm</a:t>
            </a:r>
            <a:endParaRPr lang="en-US"/>
          </a:p>
          <a:p>
            <a:r>
              <a:rPr lang="en-US">
                <a:sym typeface="+mn-ea"/>
              </a:rPr>
              <a:t>length - 53.68mm</a:t>
            </a:r>
            <a:endParaRPr lang="en-US"/>
          </a:p>
          <a:p>
            <a:endParaRPr lang="en-US"/>
          </a:p>
          <a:p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rot="5400000" flipV="1">
            <a:off x="8107680" y="2971800"/>
            <a:ext cx="2545080" cy="2179320"/>
          </a:xfrm>
          <a:prstGeom prst="bentConnector3">
            <a:avLst>
              <a:gd name="adj1" fmla="val 50025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Elbow Connector 5"/>
          <p:cNvCxnSpPr/>
          <p:nvPr/>
        </p:nvCxnSpPr>
        <p:spPr>
          <a:xfrm rot="5400000">
            <a:off x="5547360" y="4800600"/>
            <a:ext cx="1905000" cy="320040"/>
          </a:xfrm>
          <a:prstGeom prst="bentConnector3">
            <a:avLst>
              <a:gd name="adj1" fmla="val 50033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5882640" y="5824220"/>
            <a:ext cx="2118360" cy="1033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width - 48mm</a:t>
            </a:r>
            <a:endParaRPr lang="en-US"/>
          </a:p>
          <a:p>
            <a:r>
              <a:rPr lang="en-US">
                <a:sym typeface="+mn-ea"/>
              </a:rPr>
              <a:t>height - 39mm</a:t>
            </a:r>
            <a:endParaRPr lang="en-US">
              <a:sym typeface="+mn-ea"/>
            </a:endParaRPr>
          </a:p>
          <a:p>
            <a:r>
              <a:rPr lang="en-US"/>
              <a:t>thin - 5.6mm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37160" y="4587240"/>
            <a:ext cx="39166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The dual-core Arm Cortex-M0+ processor in the Raspberry Pi RP2040 has 264kB of RAM built in and supports up to 16MB of off-chip flash. I2C, SPI, and - most notably - Programmable I/O (PIO) are just a few of the many configurable I/O possibilities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2947</Words>
  <Application>WPS Presentation</Application>
  <PresentationFormat>Widescreen</PresentationFormat>
  <Paragraphs>169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bottom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front and top</vt:lpstr>
      <vt:lpstr>left view</vt:lpstr>
      <vt:lpstr>In to the box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21</cp:revision>
  <dcterms:created xsi:type="dcterms:W3CDTF">2023-12-02T11:15:00Z</dcterms:created>
  <dcterms:modified xsi:type="dcterms:W3CDTF">2023-12-18T17:01:36Z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52B2D09A699248A4BB187692F38A8ECC_12</vt:lpwstr>
  </property>
  <property fmtid="{D5CDD505-2E9C-101B-9397-08002B2CF9AE}" pid="3" name="KSOProductBuildVer">
    <vt:lpwstr>1033-12.2.0.13359</vt:lpwstr>
  </property>
</Properties>
</file>